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05" r:id="rId2"/>
    <p:sldId id="286" r:id="rId3"/>
    <p:sldId id="290" r:id="rId4"/>
    <p:sldId id="288" r:id="rId5"/>
    <p:sldId id="292" r:id="rId6"/>
    <p:sldId id="291" r:id="rId7"/>
    <p:sldId id="289"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6" r:id="rId21"/>
    <p:sldId id="307" r:id="rId22"/>
  </p:sldIdLst>
  <p:sldSz cx="18288000" cy="10287000"/>
  <p:notesSz cx="6858000" cy="9144000"/>
  <p:embeddedFontLst>
    <p:embeddedFont>
      <p:font typeface="Poppins" panose="000005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A38F73"/>
    <a:srgbClr val="090909"/>
    <a:srgbClr val="558ED5"/>
    <a:srgbClr val="08312A"/>
    <a:srgbClr val="1B8694"/>
    <a:srgbClr val="049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91" autoAdjust="0"/>
  </p:normalViewPr>
  <p:slideViewPr>
    <p:cSldViewPr>
      <p:cViewPr>
        <p:scale>
          <a:sx n="50" d="100"/>
          <a:sy n="50" d="100"/>
        </p:scale>
        <p:origin x="63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70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017DE-2E27-4AC0-94C7-BFBA7295F580}"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C20A7-9C2A-4B03-8016-5BAB0DF45485}" type="slidenum">
              <a:rPr lang="en-US" smtClean="0"/>
              <a:t>‹#›</a:t>
            </a:fld>
            <a:endParaRPr lang="en-US"/>
          </a:p>
        </p:txBody>
      </p:sp>
    </p:spTree>
    <p:extLst>
      <p:ext uri="{BB962C8B-B14F-4D97-AF65-F5344CB8AC3E}">
        <p14:creationId xmlns:p14="http://schemas.microsoft.com/office/powerpoint/2010/main" val="85553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DB160-6FA6-ECB0-7348-E1F40A40D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AC693-D748-02DC-02E1-CAD59214325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ADEAAD1-2F4F-11CE-1F93-9ACB4BC59C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130FBF-18DA-4702-7254-BD695A8CAE57}"/>
              </a:ext>
            </a:extLst>
          </p:cNvPr>
          <p:cNvSpPr>
            <a:spLocks noGrp="1"/>
          </p:cNvSpPr>
          <p:nvPr>
            <p:ph type="sldNum" sz="quarter" idx="5"/>
          </p:nvPr>
        </p:nvSpPr>
        <p:spPr/>
        <p:txBody>
          <a:bodyPr/>
          <a:lstStyle/>
          <a:p>
            <a:fld id="{C2CC20A7-9C2A-4B03-8016-5BAB0DF45485}" type="slidenum">
              <a:rPr lang="en-US" smtClean="0"/>
              <a:t>1</a:t>
            </a:fld>
            <a:endParaRPr lang="en-US"/>
          </a:p>
        </p:txBody>
      </p:sp>
    </p:spTree>
    <p:extLst>
      <p:ext uri="{BB962C8B-B14F-4D97-AF65-F5344CB8AC3E}">
        <p14:creationId xmlns:p14="http://schemas.microsoft.com/office/powerpoint/2010/main" val="29839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5-pulse-newsletter.beehiiv.com/subscribe"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linkedin.com/in/andreashildebrand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h5-pulse-newsletter.beehiiv.com/subscribe"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7DC99-F7D7-CEB4-B533-0223400E9BFB}"/>
            </a:ext>
          </a:extLst>
        </p:cNvPr>
        <p:cNvGrpSpPr/>
        <p:nvPr/>
      </p:nvGrpSpPr>
      <p:grpSpPr>
        <a:xfrm>
          <a:off x="0" y="0"/>
          <a:ext cx="0" cy="0"/>
          <a:chOff x="0" y="0"/>
          <a:chExt cx="0" cy="0"/>
        </a:xfrm>
      </p:grpSpPr>
      <p:pic>
        <p:nvPicPr>
          <p:cNvPr id="7" name="Picture 6" descr="A black and white background with text">
            <a:extLst>
              <a:ext uri="{FF2B5EF4-FFF2-40B4-BE49-F238E27FC236}">
                <a16:creationId xmlns:a16="http://schemas.microsoft.com/office/drawing/2014/main" id="{A09287A0-233B-713E-D4C6-C100E427D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419470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5E333-CC91-C585-6961-CAF694311D89}"/>
            </a:ext>
          </a:extLst>
        </p:cNvPr>
        <p:cNvGrpSpPr/>
        <p:nvPr/>
      </p:nvGrpSpPr>
      <p:grpSpPr>
        <a:xfrm>
          <a:off x="0" y="0"/>
          <a:ext cx="0" cy="0"/>
          <a:chOff x="0" y="0"/>
          <a:chExt cx="0" cy="0"/>
        </a:xfrm>
      </p:grpSpPr>
      <p:pic>
        <p:nvPicPr>
          <p:cNvPr id="6" name="Picture 5" descr="A screenshot of a computer screen">
            <a:extLst>
              <a:ext uri="{FF2B5EF4-FFF2-40B4-BE49-F238E27FC236}">
                <a16:creationId xmlns:a16="http://schemas.microsoft.com/office/drawing/2014/main" id="{E6814E76-C5B7-FAD9-5CF4-A34C747AB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436703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EC01-0BFB-DB93-E644-8C7522E6AE98}"/>
            </a:ext>
          </a:extLst>
        </p:cNvPr>
        <p:cNvGrpSpPr/>
        <p:nvPr/>
      </p:nvGrpSpPr>
      <p:grpSpPr>
        <a:xfrm>
          <a:off x="0" y="0"/>
          <a:ext cx="0" cy="0"/>
          <a:chOff x="0" y="0"/>
          <a:chExt cx="0" cy="0"/>
        </a:xfrm>
      </p:grpSpPr>
      <p:pic>
        <p:nvPicPr>
          <p:cNvPr id="7" name="Picture 6" descr="A black and gold card with text">
            <a:extLst>
              <a:ext uri="{FF2B5EF4-FFF2-40B4-BE49-F238E27FC236}">
                <a16:creationId xmlns:a16="http://schemas.microsoft.com/office/drawing/2014/main" id="{191459D7-346D-F906-525F-147F2A9F8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195915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8E7C-A976-657C-AB04-65B5F64C90A6}"/>
            </a:ext>
          </a:extLst>
        </p:cNvPr>
        <p:cNvGrpSpPr/>
        <p:nvPr/>
      </p:nvGrpSpPr>
      <p:grpSpPr>
        <a:xfrm>
          <a:off x="0" y="0"/>
          <a:ext cx="0" cy="0"/>
          <a:chOff x="0" y="0"/>
          <a:chExt cx="0" cy="0"/>
        </a:xfrm>
      </p:grpSpPr>
      <p:pic>
        <p:nvPicPr>
          <p:cNvPr id="3" name="Picture 2" descr="A black background with gold text&#10;&#10;Description automatically generated">
            <a:extLst>
              <a:ext uri="{FF2B5EF4-FFF2-40B4-BE49-F238E27FC236}">
                <a16:creationId xmlns:a16="http://schemas.microsoft.com/office/drawing/2014/main" id="{4F863AF2-5B26-483A-2522-902DA47BD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4" name="TextBox 3">
            <a:extLst>
              <a:ext uri="{FF2B5EF4-FFF2-40B4-BE49-F238E27FC236}">
                <a16:creationId xmlns:a16="http://schemas.microsoft.com/office/drawing/2014/main" id="{FD2ABF8B-5A1F-252A-F3E1-8762429D27E5}"/>
              </a:ext>
            </a:extLst>
          </p:cNvPr>
          <p:cNvSpPr txBox="1"/>
          <p:nvPr/>
        </p:nvSpPr>
        <p:spPr>
          <a:xfrm>
            <a:off x="533400" y="3695700"/>
            <a:ext cx="7460697" cy="4247317"/>
          </a:xfrm>
          <a:prstGeom prst="rect">
            <a:avLst/>
          </a:prstGeom>
          <a:noFill/>
        </p:spPr>
        <p:txBody>
          <a:bodyPr wrap="none" rtlCol="0">
            <a:spAutoFit/>
          </a:bodyPr>
          <a:lstStyle/>
          <a:p>
            <a:r>
              <a:rPr lang="en-US" dirty="0">
                <a:latin typeface="Poppins" panose="00000500000000000000" pitchFamily="2" charset="0"/>
                <a:cs typeface="Poppins" panose="00000500000000000000" pitchFamily="2" charset="0"/>
              </a:rPr>
              <a:t>Where do you see the company | yourself in 10 years from now?</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Specific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Measurable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Achievable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Realistic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timebound</a:t>
            </a:r>
          </a:p>
          <a:p>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82895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BE3A8-CF33-5EB8-018D-51434ADE7965}"/>
            </a:ext>
          </a:extLst>
        </p:cNvPr>
        <p:cNvGrpSpPr/>
        <p:nvPr/>
      </p:nvGrpSpPr>
      <p:grpSpPr>
        <a:xfrm>
          <a:off x="0" y="0"/>
          <a:ext cx="0" cy="0"/>
          <a:chOff x="0" y="0"/>
          <a:chExt cx="0" cy="0"/>
        </a:xfrm>
      </p:grpSpPr>
      <p:pic>
        <p:nvPicPr>
          <p:cNvPr id="3" name="Picture 2" descr="A black background with gold text">
            <a:extLst>
              <a:ext uri="{FF2B5EF4-FFF2-40B4-BE49-F238E27FC236}">
                <a16:creationId xmlns:a16="http://schemas.microsoft.com/office/drawing/2014/main" id="{506104D1-9A42-2F16-47A4-B87FB1F71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6" name="TextBox 5">
            <a:extLst>
              <a:ext uri="{FF2B5EF4-FFF2-40B4-BE49-F238E27FC236}">
                <a16:creationId xmlns:a16="http://schemas.microsoft.com/office/drawing/2014/main" id="{BA5E70A5-3E30-B830-4B7F-B2F1471D26F5}"/>
              </a:ext>
            </a:extLst>
          </p:cNvPr>
          <p:cNvSpPr txBox="1"/>
          <p:nvPr/>
        </p:nvSpPr>
        <p:spPr>
          <a:xfrm>
            <a:off x="533400" y="3695700"/>
            <a:ext cx="7460697" cy="4247317"/>
          </a:xfrm>
          <a:prstGeom prst="rect">
            <a:avLst/>
          </a:prstGeom>
          <a:noFill/>
        </p:spPr>
        <p:txBody>
          <a:bodyPr wrap="none" rtlCol="0">
            <a:spAutoFit/>
          </a:bodyPr>
          <a:lstStyle/>
          <a:p>
            <a:r>
              <a:rPr lang="en-US" dirty="0">
                <a:latin typeface="Poppins" panose="00000500000000000000" pitchFamily="2" charset="0"/>
                <a:cs typeface="Poppins" panose="00000500000000000000" pitchFamily="2" charset="0"/>
              </a:rPr>
              <a:t>Where do you see the company | yourself in 5 years from now?</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Specific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Measurable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Achievable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Realistic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timebound</a:t>
            </a:r>
          </a:p>
          <a:p>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38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D6910-A057-2F61-A185-B77300F35A8A}"/>
            </a:ext>
          </a:extLst>
        </p:cNvPr>
        <p:cNvGrpSpPr/>
        <p:nvPr/>
      </p:nvGrpSpPr>
      <p:grpSpPr>
        <a:xfrm>
          <a:off x="0" y="0"/>
          <a:ext cx="0" cy="0"/>
          <a:chOff x="0" y="0"/>
          <a:chExt cx="0" cy="0"/>
        </a:xfrm>
      </p:grpSpPr>
      <p:pic>
        <p:nvPicPr>
          <p:cNvPr id="3" name="Picture 2" descr="A black background with gold text">
            <a:extLst>
              <a:ext uri="{FF2B5EF4-FFF2-40B4-BE49-F238E27FC236}">
                <a16:creationId xmlns:a16="http://schemas.microsoft.com/office/drawing/2014/main" id="{EE674748-CDAD-96DA-AB30-6660F845C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4" name="TextBox 3">
            <a:extLst>
              <a:ext uri="{FF2B5EF4-FFF2-40B4-BE49-F238E27FC236}">
                <a16:creationId xmlns:a16="http://schemas.microsoft.com/office/drawing/2014/main" id="{12A64CA2-26B3-F6B7-EB52-F94B877C635D}"/>
              </a:ext>
            </a:extLst>
          </p:cNvPr>
          <p:cNvSpPr txBox="1"/>
          <p:nvPr/>
        </p:nvSpPr>
        <p:spPr>
          <a:xfrm>
            <a:off x="533400" y="3695700"/>
            <a:ext cx="7460697" cy="4247317"/>
          </a:xfrm>
          <a:prstGeom prst="rect">
            <a:avLst/>
          </a:prstGeom>
          <a:noFill/>
        </p:spPr>
        <p:txBody>
          <a:bodyPr wrap="none" rtlCol="0">
            <a:spAutoFit/>
          </a:bodyPr>
          <a:lstStyle/>
          <a:p>
            <a:r>
              <a:rPr lang="en-US" dirty="0">
                <a:latin typeface="Poppins" panose="00000500000000000000" pitchFamily="2" charset="0"/>
                <a:cs typeface="Poppins" panose="00000500000000000000" pitchFamily="2" charset="0"/>
              </a:rPr>
              <a:t>Where do you see the company | yourself in 3 years from now?</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Specific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Measurable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Achievable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Realistic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timebound</a:t>
            </a:r>
          </a:p>
          <a:p>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91423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B1AED-A894-CE3D-1FF9-EBA4DCB2080C}"/>
            </a:ext>
          </a:extLst>
        </p:cNvPr>
        <p:cNvGrpSpPr/>
        <p:nvPr/>
      </p:nvGrpSpPr>
      <p:grpSpPr>
        <a:xfrm>
          <a:off x="0" y="0"/>
          <a:ext cx="0" cy="0"/>
          <a:chOff x="0" y="0"/>
          <a:chExt cx="0" cy="0"/>
        </a:xfrm>
      </p:grpSpPr>
      <p:pic>
        <p:nvPicPr>
          <p:cNvPr id="3" name="Picture 2" descr="A black background with gold text">
            <a:extLst>
              <a:ext uri="{FF2B5EF4-FFF2-40B4-BE49-F238E27FC236}">
                <a16:creationId xmlns:a16="http://schemas.microsoft.com/office/drawing/2014/main" id="{26F88143-5B4C-D64F-4D7E-4986F6F5C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4" name="TextBox 3">
            <a:extLst>
              <a:ext uri="{FF2B5EF4-FFF2-40B4-BE49-F238E27FC236}">
                <a16:creationId xmlns:a16="http://schemas.microsoft.com/office/drawing/2014/main" id="{4CE97BD8-5713-CB17-2E71-837DBD620160}"/>
              </a:ext>
            </a:extLst>
          </p:cNvPr>
          <p:cNvSpPr txBox="1"/>
          <p:nvPr/>
        </p:nvSpPr>
        <p:spPr>
          <a:xfrm>
            <a:off x="533400" y="3695700"/>
            <a:ext cx="7460697" cy="4247317"/>
          </a:xfrm>
          <a:prstGeom prst="rect">
            <a:avLst/>
          </a:prstGeom>
          <a:noFill/>
        </p:spPr>
        <p:txBody>
          <a:bodyPr wrap="none" rtlCol="0">
            <a:spAutoFit/>
          </a:bodyPr>
          <a:lstStyle/>
          <a:p>
            <a:r>
              <a:rPr lang="en-US" dirty="0">
                <a:latin typeface="Poppins" panose="00000500000000000000" pitchFamily="2" charset="0"/>
                <a:cs typeface="Poppins" panose="00000500000000000000" pitchFamily="2" charset="0"/>
              </a:rPr>
              <a:t>Where do you see the company | yourself in 1 years from now?</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Specific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Measurable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Achievable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Realistic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timebound</a:t>
            </a:r>
          </a:p>
          <a:p>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85537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1443C-3717-28A8-B6EC-780C4513D706}"/>
            </a:ext>
          </a:extLst>
        </p:cNvPr>
        <p:cNvGrpSpPr/>
        <p:nvPr/>
      </p:nvGrpSpPr>
      <p:grpSpPr>
        <a:xfrm>
          <a:off x="0" y="0"/>
          <a:ext cx="0" cy="0"/>
          <a:chOff x="0" y="0"/>
          <a:chExt cx="0" cy="0"/>
        </a:xfrm>
      </p:grpSpPr>
      <p:pic>
        <p:nvPicPr>
          <p:cNvPr id="3" name="Picture 2" descr="A black background with gold text&#10;&#10;Description automatically generated">
            <a:extLst>
              <a:ext uri="{FF2B5EF4-FFF2-40B4-BE49-F238E27FC236}">
                <a16:creationId xmlns:a16="http://schemas.microsoft.com/office/drawing/2014/main" id="{EE2947DE-9369-B103-F553-85EEFAC4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6" name="TextBox 5">
            <a:extLst>
              <a:ext uri="{FF2B5EF4-FFF2-40B4-BE49-F238E27FC236}">
                <a16:creationId xmlns:a16="http://schemas.microsoft.com/office/drawing/2014/main" id="{8D0A0841-F86A-5C6D-7443-9160267114BD}"/>
              </a:ext>
            </a:extLst>
          </p:cNvPr>
          <p:cNvSpPr txBox="1"/>
          <p:nvPr/>
        </p:nvSpPr>
        <p:spPr>
          <a:xfrm>
            <a:off x="533400" y="3695700"/>
            <a:ext cx="7531229" cy="4247317"/>
          </a:xfrm>
          <a:prstGeom prst="rect">
            <a:avLst/>
          </a:prstGeom>
          <a:noFill/>
        </p:spPr>
        <p:txBody>
          <a:bodyPr wrap="none" rtlCol="0">
            <a:spAutoFit/>
          </a:bodyPr>
          <a:lstStyle/>
          <a:p>
            <a:r>
              <a:rPr lang="en-US" dirty="0">
                <a:latin typeface="Poppins" panose="00000500000000000000" pitchFamily="2" charset="0"/>
                <a:cs typeface="Poppins" panose="00000500000000000000" pitchFamily="2" charset="0"/>
              </a:rPr>
              <a:t>Where do you see the company | yourself in 100 days from now?</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Specific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Measurable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Achievable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Realistic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timebound</a:t>
            </a:r>
          </a:p>
          <a:p>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86484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A4AF5-9452-71FD-DFD3-B8621D51B905}"/>
            </a:ext>
          </a:extLst>
        </p:cNvPr>
        <p:cNvGrpSpPr/>
        <p:nvPr/>
      </p:nvGrpSpPr>
      <p:grpSpPr>
        <a:xfrm>
          <a:off x="0" y="0"/>
          <a:ext cx="0" cy="0"/>
          <a:chOff x="0" y="0"/>
          <a:chExt cx="0" cy="0"/>
        </a:xfrm>
      </p:grpSpPr>
      <p:pic>
        <p:nvPicPr>
          <p:cNvPr id="4" name="Picture 3" descr="A black background with gold text">
            <a:extLst>
              <a:ext uri="{FF2B5EF4-FFF2-40B4-BE49-F238E27FC236}">
                <a16:creationId xmlns:a16="http://schemas.microsoft.com/office/drawing/2014/main" id="{557B3F50-5996-9717-7B0E-921D83E6B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6" name="TextBox 5">
            <a:extLst>
              <a:ext uri="{FF2B5EF4-FFF2-40B4-BE49-F238E27FC236}">
                <a16:creationId xmlns:a16="http://schemas.microsoft.com/office/drawing/2014/main" id="{D6F25278-263F-F902-477F-6D9C4F96EA76}"/>
              </a:ext>
            </a:extLst>
          </p:cNvPr>
          <p:cNvSpPr txBox="1"/>
          <p:nvPr/>
        </p:nvSpPr>
        <p:spPr>
          <a:xfrm>
            <a:off x="533400" y="3695700"/>
            <a:ext cx="5943600" cy="604780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Think about your specific situation.</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COMPANY</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Hire</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Train</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Optimize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PROFESSIONAL | INDIVIDUAL</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Gap analyzes</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Gap filling</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Optimize</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Long hanging fruits</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Minimize risks | prioritize</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Eliminate tasks | delegate</a:t>
            </a:r>
          </a:p>
          <a:p>
            <a:pPr marL="1200150" lvl="2"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1200150" lvl="2"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25136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A2D7E-4B23-0518-5F30-8CDD728616B6}"/>
            </a:ext>
          </a:extLst>
        </p:cNvPr>
        <p:cNvGrpSpPr/>
        <p:nvPr/>
      </p:nvGrpSpPr>
      <p:grpSpPr>
        <a:xfrm>
          <a:off x="0" y="0"/>
          <a:ext cx="0" cy="0"/>
          <a:chOff x="0" y="0"/>
          <a:chExt cx="0" cy="0"/>
        </a:xfrm>
      </p:grpSpPr>
      <p:pic>
        <p:nvPicPr>
          <p:cNvPr id="3" name="Picture 2" descr="A black and gold screen with white text">
            <a:extLst>
              <a:ext uri="{FF2B5EF4-FFF2-40B4-BE49-F238E27FC236}">
                <a16:creationId xmlns:a16="http://schemas.microsoft.com/office/drawing/2014/main" id="{5F80EC3F-4309-F958-B56F-0592781AF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5" name="TextBox 4">
            <a:extLst>
              <a:ext uri="{FF2B5EF4-FFF2-40B4-BE49-F238E27FC236}">
                <a16:creationId xmlns:a16="http://schemas.microsoft.com/office/drawing/2014/main" id="{8009A152-67A7-BF28-F22A-4F3C611B28ED}"/>
              </a:ext>
            </a:extLst>
          </p:cNvPr>
          <p:cNvSpPr txBox="1"/>
          <p:nvPr/>
        </p:nvSpPr>
        <p:spPr>
          <a:xfrm>
            <a:off x="1447800" y="4787326"/>
            <a:ext cx="3834704" cy="584775"/>
          </a:xfrm>
          <a:prstGeom prst="rect">
            <a:avLst/>
          </a:prstGeom>
          <a:noFill/>
        </p:spPr>
        <p:txBody>
          <a:bodyPr wrap="none" rtlCol="0">
            <a:spAutoFit/>
          </a:bodyPr>
          <a:lstStyle/>
          <a:p>
            <a:r>
              <a:rPr lang="en-US" sz="3200" b="1" dirty="0">
                <a:solidFill>
                  <a:srgbClr val="A38F73"/>
                </a:solidFill>
                <a:latin typeface="Poppins" panose="00000500000000000000" pitchFamily="2" charset="0"/>
                <a:cs typeface="Poppins" panose="00000500000000000000" pitchFamily="2" charset="0"/>
              </a:rPr>
              <a:t>ANDREAS PROFILE</a:t>
            </a:r>
          </a:p>
        </p:txBody>
      </p:sp>
      <p:sp>
        <p:nvSpPr>
          <p:cNvPr id="10" name="TextBox 9">
            <a:hlinkClick r:id="rId3"/>
            <a:extLst>
              <a:ext uri="{FF2B5EF4-FFF2-40B4-BE49-F238E27FC236}">
                <a16:creationId xmlns:a16="http://schemas.microsoft.com/office/drawing/2014/main" id="{E15F0C4E-50D4-172B-F2AB-F6F4A6AC7653}"/>
              </a:ext>
            </a:extLst>
          </p:cNvPr>
          <p:cNvSpPr txBox="1"/>
          <p:nvPr/>
        </p:nvSpPr>
        <p:spPr>
          <a:xfrm>
            <a:off x="1447800" y="6972300"/>
            <a:ext cx="2169184" cy="584775"/>
          </a:xfrm>
          <a:prstGeom prst="rect">
            <a:avLst/>
          </a:prstGeom>
          <a:noFill/>
        </p:spPr>
        <p:txBody>
          <a:bodyPr wrap="none" rtlCol="0">
            <a:spAutoFit/>
          </a:bodyPr>
          <a:lstStyle/>
          <a:p>
            <a:r>
              <a:rPr lang="en-US" sz="3200" b="1" dirty="0">
                <a:solidFill>
                  <a:srgbClr val="A38F73"/>
                </a:solidFill>
                <a:latin typeface="Poppins" panose="00000500000000000000" pitchFamily="2" charset="0"/>
                <a:cs typeface="Poppins" panose="00000500000000000000" pitchFamily="2" charset="0"/>
              </a:rPr>
              <a:t>H5|PULSE </a:t>
            </a:r>
          </a:p>
        </p:txBody>
      </p:sp>
      <p:pic>
        <p:nvPicPr>
          <p:cNvPr id="14" name="Picture 13" descr="A black screen with a white rectangle&#10;&#10;Description automatically generated">
            <a:hlinkClick r:id="rId4"/>
            <a:extLst>
              <a:ext uri="{FF2B5EF4-FFF2-40B4-BE49-F238E27FC236}">
                <a16:creationId xmlns:a16="http://schemas.microsoft.com/office/drawing/2014/main" id="{355B0A67-2038-EEB3-0B81-6067FE775106}"/>
              </a:ext>
            </a:extLst>
          </p:cNvPr>
          <p:cNvPicPr>
            <a:picLocks noChangeAspect="1"/>
          </p:cNvPicPr>
          <p:nvPr/>
        </p:nvPicPr>
        <p:blipFill rotWithShape="1">
          <a:blip r:embed="rId5">
            <a:extLst>
              <a:ext uri="{28A0092B-C50C-407E-A947-70E740481C1C}">
                <a14:useLocalDpi xmlns:a14="http://schemas.microsoft.com/office/drawing/2010/main" val="0"/>
              </a:ext>
            </a:extLst>
          </a:blip>
          <a:srcRect l="15829" t="21107" r="54584" b="60372"/>
          <a:stretch/>
        </p:blipFill>
        <p:spPr>
          <a:xfrm>
            <a:off x="1143000" y="4470112"/>
            <a:ext cx="4495800" cy="1219201"/>
          </a:xfrm>
          <a:prstGeom prst="rect">
            <a:avLst/>
          </a:prstGeom>
        </p:spPr>
      </p:pic>
      <p:pic>
        <p:nvPicPr>
          <p:cNvPr id="15" name="Picture 14" descr="A black screen with a white rectangle&#10;&#10;Description automatically generated">
            <a:hlinkClick r:id="rId3"/>
            <a:extLst>
              <a:ext uri="{FF2B5EF4-FFF2-40B4-BE49-F238E27FC236}">
                <a16:creationId xmlns:a16="http://schemas.microsoft.com/office/drawing/2014/main" id="{6C83AD40-12A4-11DE-AE66-0653CB196777}"/>
              </a:ext>
            </a:extLst>
          </p:cNvPr>
          <p:cNvPicPr>
            <a:picLocks noChangeAspect="1"/>
          </p:cNvPicPr>
          <p:nvPr/>
        </p:nvPicPr>
        <p:blipFill rotWithShape="1">
          <a:blip r:embed="rId5">
            <a:extLst>
              <a:ext uri="{28A0092B-C50C-407E-A947-70E740481C1C}">
                <a14:useLocalDpi xmlns:a14="http://schemas.microsoft.com/office/drawing/2010/main" val="0"/>
              </a:ext>
            </a:extLst>
          </a:blip>
          <a:srcRect l="15829" t="21107" r="54584" b="60372"/>
          <a:stretch/>
        </p:blipFill>
        <p:spPr>
          <a:xfrm>
            <a:off x="1143000" y="6655086"/>
            <a:ext cx="4495800" cy="1219201"/>
          </a:xfrm>
          <a:prstGeom prst="rect">
            <a:avLst/>
          </a:prstGeom>
        </p:spPr>
      </p:pic>
      <p:cxnSp>
        <p:nvCxnSpPr>
          <p:cNvPr id="17" name="Straight Arrow Connector 16">
            <a:extLst>
              <a:ext uri="{FF2B5EF4-FFF2-40B4-BE49-F238E27FC236}">
                <a16:creationId xmlns:a16="http://schemas.microsoft.com/office/drawing/2014/main" id="{7E9E4F70-82FC-FA48-EF4A-DC5FEEA580F4}"/>
              </a:ext>
            </a:extLst>
          </p:cNvPr>
          <p:cNvCxnSpPr/>
          <p:nvPr/>
        </p:nvCxnSpPr>
        <p:spPr>
          <a:xfrm flipH="1">
            <a:off x="6019800" y="5079712"/>
            <a:ext cx="1066800" cy="0"/>
          </a:xfrm>
          <a:prstGeom prst="straightConnector1">
            <a:avLst/>
          </a:prstGeom>
          <a:ln w="101600">
            <a:solidFill>
              <a:srgbClr val="A38F73"/>
            </a:solidFill>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A0233448-26FD-32D3-12F0-8F5A4EE07B15}"/>
              </a:ext>
            </a:extLst>
          </p:cNvPr>
          <p:cNvCxnSpPr/>
          <p:nvPr/>
        </p:nvCxnSpPr>
        <p:spPr>
          <a:xfrm flipH="1">
            <a:off x="6019800" y="7264686"/>
            <a:ext cx="1066800" cy="0"/>
          </a:xfrm>
          <a:prstGeom prst="straightConnector1">
            <a:avLst/>
          </a:prstGeom>
          <a:ln w="101600">
            <a:solidFill>
              <a:srgbClr val="A38F73"/>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64872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B2E6-DF80-41A7-BF74-191772466F1C}"/>
            </a:ext>
          </a:extLst>
        </p:cNvPr>
        <p:cNvGrpSpPr/>
        <p:nvPr/>
      </p:nvGrpSpPr>
      <p:grpSpPr>
        <a:xfrm>
          <a:off x="0" y="0"/>
          <a:ext cx="0" cy="0"/>
          <a:chOff x="0" y="0"/>
          <a:chExt cx="0" cy="0"/>
        </a:xfrm>
      </p:grpSpPr>
      <p:pic>
        <p:nvPicPr>
          <p:cNvPr id="4" name="Picture 3" descr="A person smiling at the camera&#10;&#10;Description automatically generated">
            <a:extLst>
              <a:ext uri="{FF2B5EF4-FFF2-40B4-BE49-F238E27FC236}">
                <a16:creationId xmlns:a16="http://schemas.microsoft.com/office/drawing/2014/main" id="{7284D4D7-FDBC-CD61-017A-AA82E259E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640647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2000"/>
          </a:schemeClr>
        </a:solidFill>
        <a:effectLst/>
      </p:bgPr>
    </p:bg>
    <p:spTree>
      <p:nvGrpSpPr>
        <p:cNvPr id="1" name=""/>
        <p:cNvGrpSpPr/>
        <p:nvPr/>
      </p:nvGrpSpPr>
      <p:grpSpPr>
        <a:xfrm>
          <a:off x="0" y="0"/>
          <a:ext cx="0" cy="0"/>
          <a:chOff x="0" y="0"/>
          <a:chExt cx="0" cy="0"/>
        </a:xfrm>
      </p:grpSpPr>
      <p:pic>
        <p:nvPicPr>
          <p:cNvPr id="18" name="Picture 17" descr="A screenshot of a black and white screen">
            <a:extLst>
              <a:ext uri="{FF2B5EF4-FFF2-40B4-BE49-F238E27FC236}">
                <a16:creationId xmlns:a16="http://schemas.microsoft.com/office/drawing/2014/main" id="{35FB3CAC-7229-8C02-95FA-8E031476B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976032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A922A-160D-96B1-5C7E-46C9000F98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594860-69C2-EF27-137C-AABE6E53A085}"/>
              </a:ext>
            </a:extLst>
          </p:cNvPr>
          <p:cNvPicPr>
            <a:picLocks noChangeAspect="1"/>
          </p:cNvPicPr>
          <p:nvPr/>
        </p:nvPicPr>
        <p:blipFill>
          <a:blip r:embed="rId2"/>
          <a:stretch>
            <a:fillRect/>
          </a:stretch>
        </p:blipFill>
        <p:spPr>
          <a:xfrm>
            <a:off x="0" y="0"/>
            <a:ext cx="18288000" cy="10287000"/>
          </a:xfrm>
          <a:prstGeom prst="rect">
            <a:avLst/>
          </a:prstGeom>
        </p:spPr>
      </p:pic>
      <p:sp>
        <p:nvSpPr>
          <p:cNvPr id="5" name="Rectangle 4">
            <a:hlinkClick r:id="rId3"/>
            <a:extLst>
              <a:ext uri="{FF2B5EF4-FFF2-40B4-BE49-F238E27FC236}">
                <a16:creationId xmlns:a16="http://schemas.microsoft.com/office/drawing/2014/main" id="{8F18C5F2-18FE-4D00-44E4-EFE36F9B1F2A}"/>
              </a:ext>
            </a:extLst>
          </p:cNvPr>
          <p:cNvSpPr/>
          <p:nvPr/>
        </p:nvSpPr>
        <p:spPr>
          <a:xfrm>
            <a:off x="3733800" y="4000500"/>
            <a:ext cx="10515600" cy="3581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474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a:extLst>
            <a:ext uri="{FF2B5EF4-FFF2-40B4-BE49-F238E27FC236}">
              <a16:creationId xmlns:a16="http://schemas.microsoft.com/office/drawing/2014/main" id="{95BFCD97-9984-01BA-F334-142D2E14D07E}"/>
            </a:ext>
          </a:extLst>
        </p:cNvPr>
        <p:cNvGrpSpPr/>
        <p:nvPr/>
      </p:nvGrpSpPr>
      <p:grpSpPr>
        <a:xfrm>
          <a:off x="0" y="0"/>
          <a:ext cx="0" cy="0"/>
          <a:chOff x="0" y="0"/>
          <a:chExt cx="0" cy="0"/>
        </a:xfrm>
      </p:grpSpPr>
      <p:pic>
        <p:nvPicPr>
          <p:cNvPr id="3" name="Picture 2" descr="A black and white logo">
            <a:extLst>
              <a:ext uri="{FF2B5EF4-FFF2-40B4-BE49-F238E27FC236}">
                <a16:creationId xmlns:a16="http://schemas.microsoft.com/office/drawing/2014/main" id="{120EBD26-A05C-AE0D-A818-2C65BFC6A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047" y="2762547"/>
            <a:ext cx="4761905" cy="4761905"/>
          </a:xfrm>
          <a:prstGeom prst="rect">
            <a:avLst/>
          </a:prstGeom>
        </p:spPr>
      </p:pic>
    </p:spTree>
    <p:extLst>
      <p:ext uri="{BB962C8B-B14F-4D97-AF65-F5344CB8AC3E}">
        <p14:creationId xmlns:p14="http://schemas.microsoft.com/office/powerpoint/2010/main" val="166648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3916-513E-5CD7-1B19-B5073BB1DEF9}"/>
            </a:ext>
          </a:extLst>
        </p:cNvPr>
        <p:cNvGrpSpPr/>
        <p:nvPr/>
      </p:nvGrpSpPr>
      <p:grpSpPr>
        <a:xfrm>
          <a:off x="0" y="0"/>
          <a:ext cx="0" cy="0"/>
          <a:chOff x="0" y="0"/>
          <a:chExt cx="0" cy="0"/>
        </a:xfrm>
      </p:grpSpPr>
      <p:pic>
        <p:nvPicPr>
          <p:cNvPr id="3" name="Picture 2" descr="A black screen with white text">
            <a:extLst>
              <a:ext uri="{FF2B5EF4-FFF2-40B4-BE49-F238E27FC236}">
                <a16:creationId xmlns:a16="http://schemas.microsoft.com/office/drawing/2014/main" id="{19B1376C-BC03-5BE8-1EBE-B367B8E7A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4" name="TextBox 3">
            <a:extLst>
              <a:ext uri="{FF2B5EF4-FFF2-40B4-BE49-F238E27FC236}">
                <a16:creationId xmlns:a16="http://schemas.microsoft.com/office/drawing/2014/main" id="{D4137813-C0EA-0C74-C3CF-CD082819C93F}"/>
              </a:ext>
            </a:extLst>
          </p:cNvPr>
          <p:cNvSpPr txBox="1"/>
          <p:nvPr/>
        </p:nvSpPr>
        <p:spPr>
          <a:xfrm>
            <a:off x="762000" y="2647771"/>
            <a:ext cx="4950394" cy="1200329"/>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Every day is day 1 (check – do –act)</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Automate – eliminate – delegate tasks</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Simplify</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Optimize</a:t>
            </a:r>
          </a:p>
        </p:txBody>
      </p:sp>
      <p:sp>
        <p:nvSpPr>
          <p:cNvPr id="5" name="TextBox 4">
            <a:extLst>
              <a:ext uri="{FF2B5EF4-FFF2-40B4-BE49-F238E27FC236}">
                <a16:creationId xmlns:a16="http://schemas.microsoft.com/office/drawing/2014/main" id="{862FD0F8-97E1-36C3-9E57-848090ABE19D}"/>
              </a:ext>
            </a:extLst>
          </p:cNvPr>
          <p:cNvSpPr txBox="1"/>
          <p:nvPr/>
        </p:nvSpPr>
        <p:spPr>
          <a:xfrm>
            <a:off x="762000" y="5266372"/>
            <a:ext cx="5336717" cy="1477328"/>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Identify what you love / have a passion for</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What you love, you are good at</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Build a team / community around you</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Dream &amp; inspire</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Build a system</a:t>
            </a:r>
          </a:p>
        </p:txBody>
      </p:sp>
      <p:sp>
        <p:nvSpPr>
          <p:cNvPr id="6" name="TextBox 5">
            <a:extLst>
              <a:ext uri="{FF2B5EF4-FFF2-40B4-BE49-F238E27FC236}">
                <a16:creationId xmlns:a16="http://schemas.microsoft.com/office/drawing/2014/main" id="{944D8E5F-40E8-4A0D-AF6C-DE1FEFEE25CE}"/>
              </a:ext>
            </a:extLst>
          </p:cNvPr>
          <p:cNvSpPr txBox="1"/>
          <p:nvPr/>
        </p:nvSpPr>
        <p:spPr>
          <a:xfrm>
            <a:off x="838200" y="7886700"/>
            <a:ext cx="10855839"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Identify your target audience – Solopreneurs and entrepreneurs seeking their North Star.</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Consider what is unique about your approach: How do you stand out? This could be through simplifying processes, utilizing specific tools, or providing particular services such as newsletters, communities, and other communication channels. Implement processes using app solutions, SaaS platforms, and knowledge platforms.</a:t>
            </a:r>
          </a:p>
        </p:txBody>
      </p:sp>
      <p:sp>
        <p:nvSpPr>
          <p:cNvPr id="7" name="TextBox 6">
            <a:extLst>
              <a:ext uri="{FF2B5EF4-FFF2-40B4-BE49-F238E27FC236}">
                <a16:creationId xmlns:a16="http://schemas.microsoft.com/office/drawing/2014/main" id="{0D1DCDA8-086B-C972-4D58-07C661150E50}"/>
              </a:ext>
            </a:extLst>
          </p:cNvPr>
          <p:cNvSpPr txBox="1"/>
          <p:nvPr/>
        </p:nvSpPr>
        <p:spPr>
          <a:xfrm>
            <a:off x="7315200" y="2647770"/>
            <a:ext cx="4572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Think big!</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Serve a country or region in a global operating company</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Manage to serve 50k professionals &amp; founders through an app/SaaS solution?</a:t>
            </a: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Community or network of key stakeholders</a:t>
            </a:r>
          </a:p>
        </p:txBody>
      </p:sp>
      <p:sp>
        <p:nvSpPr>
          <p:cNvPr id="8" name="TextBox 7">
            <a:extLst>
              <a:ext uri="{FF2B5EF4-FFF2-40B4-BE49-F238E27FC236}">
                <a16:creationId xmlns:a16="http://schemas.microsoft.com/office/drawing/2014/main" id="{35C21E0A-92ED-FA51-D1A9-289109DAAA39}"/>
              </a:ext>
            </a:extLst>
          </p:cNvPr>
          <p:cNvSpPr txBox="1"/>
          <p:nvPr/>
        </p:nvSpPr>
        <p:spPr>
          <a:xfrm>
            <a:off x="12611831" y="2647771"/>
            <a:ext cx="5218969"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As a professional: Global visibility in a global company</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As a founder: Email list at 50k</a:t>
            </a:r>
          </a:p>
          <a:p>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Get your </a:t>
            </a:r>
            <a:r>
              <a:rPr lang="en-US" dirty="0" err="1">
                <a:latin typeface="Poppins" panose="00000500000000000000" pitchFamily="2" charset="0"/>
                <a:cs typeface="Poppins" panose="00000500000000000000" pitchFamily="2" charset="0"/>
              </a:rPr>
              <a:t>Saas</a:t>
            </a:r>
            <a:r>
              <a:rPr lang="en-US" dirty="0">
                <a:latin typeface="Poppins" panose="00000500000000000000" pitchFamily="2" charset="0"/>
                <a:cs typeface="Poppins" panose="00000500000000000000" pitchFamily="2" charset="0"/>
              </a:rPr>
              <a:t>, </a:t>
            </a: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Newsletter, </a:t>
            </a: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Community, </a:t>
            </a: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Knowledge sharing solutions </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lvl="1"/>
            <a:r>
              <a:rPr lang="en-US" dirty="0">
                <a:latin typeface="Poppins" panose="00000500000000000000" pitchFamily="2" charset="0"/>
                <a:cs typeface="Poppins" panose="00000500000000000000" pitchFamily="2" charset="0"/>
              </a:rPr>
              <a:t>up and running</a:t>
            </a:r>
          </a:p>
        </p:txBody>
      </p:sp>
    </p:spTree>
    <p:extLst>
      <p:ext uri="{BB962C8B-B14F-4D97-AF65-F5344CB8AC3E}">
        <p14:creationId xmlns:p14="http://schemas.microsoft.com/office/powerpoint/2010/main" val="2316865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9884-CD3E-34AB-E026-8B651A20946F}"/>
            </a:ext>
          </a:extLst>
        </p:cNvPr>
        <p:cNvGrpSpPr/>
        <p:nvPr/>
      </p:nvGrpSpPr>
      <p:grpSpPr>
        <a:xfrm>
          <a:off x="0" y="0"/>
          <a:ext cx="0" cy="0"/>
          <a:chOff x="0" y="0"/>
          <a:chExt cx="0" cy="0"/>
        </a:xfrm>
      </p:grpSpPr>
      <p:pic>
        <p:nvPicPr>
          <p:cNvPr id="3" name="Picture 2" descr="A black board with gold text">
            <a:extLst>
              <a:ext uri="{FF2B5EF4-FFF2-40B4-BE49-F238E27FC236}">
                <a16:creationId xmlns:a16="http://schemas.microsoft.com/office/drawing/2014/main" id="{2D9A3E79-FC90-1FBC-BDD9-AD7E2B92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4" name="TextBox 3">
            <a:extLst>
              <a:ext uri="{FF2B5EF4-FFF2-40B4-BE49-F238E27FC236}">
                <a16:creationId xmlns:a16="http://schemas.microsoft.com/office/drawing/2014/main" id="{0C80BC3B-C9C2-52BA-5759-22DD669B9A44}"/>
              </a:ext>
            </a:extLst>
          </p:cNvPr>
          <p:cNvSpPr txBox="1"/>
          <p:nvPr/>
        </p:nvSpPr>
        <p:spPr>
          <a:xfrm>
            <a:off x="762000" y="2647771"/>
            <a:ext cx="50292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What does success look like in 1 year from now?</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Specific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Measurable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Achievable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Realistic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timebound</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46F3E02B-AE59-8FD1-E540-DDAB73E9C76A}"/>
              </a:ext>
            </a:extLst>
          </p:cNvPr>
          <p:cNvSpPr txBox="1"/>
          <p:nvPr/>
        </p:nvSpPr>
        <p:spPr>
          <a:xfrm>
            <a:off x="6552057" y="2647771"/>
            <a:ext cx="50292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What does success look like in 100 days from now?</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Be…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Specific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Measurable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Achievable</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Realistic</a:t>
            </a:r>
          </a:p>
          <a:p>
            <a:pPr marL="742950" lvl="1" indent="-285750">
              <a:lnSpc>
                <a:spcPct val="200000"/>
              </a:lnSpc>
              <a:buFont typeface="Arial" panose="020B0604020202020204" pitchFamily="34" charset="0"/>
              <a:buChar char="•"/>
            </a:pPr>
            <a:r>
              <a:rPr lang="en-US" dirty="0">
                <a:latin typeface="Poppins" panose="00000500000000000000" pitchFamily="2" charset="0"/>
                <a:cs typeface="Poppins" panose="00000500000000000000" pitchFamily="2" charset="0"/>
              </a:rPr>
              <a:t>timebound</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BB058AD6-AAC8-C2B6-E6AC-F5632EAF834F}"/>
              </a:ext>
            </a:extLst>
          </p:cNvPr>
          <p:cNvSpPr txBox="1"/>
          <p:nvPr/>
        </p:nvSpPr>
        <p:spPr>
          <a:xfrm>
            <a:off x="12419457" y="2647770"/>
            <a:ext cx="5029200" cy="660180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Think about your specific situation.</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COMPANY</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Hire</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Train</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Optimize</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PROFESSIONAL | INDIVIDUAL</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Gap analyzes</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Gap filling</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Optimize</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Long hanging fruits</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Minimize risks | prioritize</a:t>
            </a:r>
          </a:p>
          <a:p>
            <a:pPr marL="1200150" lvl="2"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Eliminate tasks | delegate</a:t>
            </a:r>
          </a:p>
          <a:p>
            <a:pPr marL="1200150" lvl="2"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1200150" lvl="2"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50376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919AB-A551-CD35-13CA-7AB64B8D45B7}"/>
            </a:ext>
          </a:extLst>
        </p:cNvPr>
        <p:cNvGrpSpPr/>
        <p:nvPr/>
      </p:nvGrpSpPr>
      <p:grpSpPr>
        <a:xfrm>
          <a:off x="0" y="0"/>
          <a:ext cx="0" cy="0"/>
          <a:chOff x="0" y="0"/>
          <a:chExt cx="0" cy="0"/>
        </a:xfrm>
      </p:grpSpPr>
      <p:pic>
        <p:nvPicPr>
          <p:cNvPr id="3" name="Picture 2" descr="A black screen with white text">
            <a:extLst>
              <a:ext uri="{FF2B5EF4-FFF2-40B4-BE49-F238E27FC236}">
                <a16:creationId xmlns:a16="http://schemas.microsoft.com/office/drawing/2014/main" id="{77FCF75E-BAD9-B674-F917-45884FAA6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4047877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86CB8-807A-B0ED-F31C-079B4E626798}"/>
            </a:ext>
          </a:extLst>
        </p:cNvPr>
        <p:cNvGrpSpPr/>
        <p:nvPr/>
      </p:nvGrpSpPr>
      <p:grpSpPr>
        <a:xfrm>
          <a:off x="0" y="0"/>
          <a:ext cx="0" cy="0"/>
          <a:chOff x="0" y="0"/>
          <a:chExt cx="0" cy="0"/>
        </a:xfrm>
      </p:grpSpPr>
      <p:pic>
        <p:nvPicPr>
          <p:cNvPr id="3" name="Picture 2" descr="A black board with gold text">
            <a:extLst>
              <a:ext uri="{FF2B5EF4-FFF2-40B4-BE49-F238E27FC236}">
                <a16:creationId xmlns:a16="http://schemas.microsoft.com/office/drawing/2014/main" id="{7862D0BC-578B-7235-3EB4-3BAFEECD6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962789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FE929-FCCE-F483-17B1-ADEF375CC58D}"/>
            </a:ext>
          </a:extLst>
        </p:cNvPr>
        <p:cNvGrpSpPr/>
        <p:nvPr/>
      </p:nvGrpSpPr>
      <p:grpSpPr>
        <a:xfrm>
          <a:off x="0" y="0"/>
          <a:ext cx="0" cy="0"/>
          <a:chOff x="0" y="0"/>
          <a:chExt cx="0" cy="0"/>
        </a:xfrm>
      </p:grpSpPr>
      <p:pic>
        <p:nvPicPr>
          <p:cNvPr id="8" name="Picture 7" descr="A screenshot of a video game">
            <a:extLst>
              <a:ext uri="{FF2B5EF4-FFF2-40B4-BE49-F238E27FC236}">
                <a16:creationId xmlns:a16="http://schemas.microsoft.com/office/drawing/2014/main" id="{15EDD2B4-4D01-B3D3-B853-D068FBD6E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775201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3B9FE-2AB4-50BB-B94E-2B18D5393AB2}"/>
            </a:ext>
          </a:extLst>
        </p:cNvPr>
        <p:cNvGrpSpPr/>
        <p:nvPr/>
      </p:nvGrpSpPr>
      <p:grpSpPr>
        <a:xfrm>
          <a:off x="0" y="0"/>
          <a:ext cx="0" cy="0"/>
          <a:chOff x="0" y="0"/>
          <a:chExt cx="0" cy="0"/>
        </a:xfrm>
      </p:grpSpPr>
      <p:pic>
        <p:nvPicPr>
          <p:cNvPr id="12" name="Picture 11" descr="A black and white text on a black background">
            <a:extLst>
              <a:ext uri="{FF2B5EF4-FFF2-40B4-BE49-F238E27FC236}">
                <a16:creationId xmlns:a16="http://schemas.microsoft.com/office/drawing/2014/main" id="{22FBE851-2815-AA40-8BE1-9BF4EE7CF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766562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384B-2F6B-38FD-E1DE-192757FCB2BA}"/>
            </a:ext>
          </a:extLst>
        </p:cNvPr>
        <p:cNvGrpSpPr/>
        <p:nvPr/>
      </p:nvGrpSpPr>
      <p:grpSpPr>
        <a:xfrm>
          <a:off x="0" y="0"/>
          <a:ext cx="0" cy="0"/>
          <a:chOff x="0" y="0"/>
          <a:chExt cx="0" cy="0"/>
        </a:xfrm>
      </p:grpSpPr>
      <p:pic>
        <p:nvPicPr>
          <p:cNvPr id="5" name="Picture 4" descr="A screenshot of a black and white screen">
            <a:extLst>
              <a:ext uri="{FF2B5EF4-FFF2-40B4-BE49-F238E27FC236}">
                <a16:creationId xmlns:a16="http://schemas.microsoft.com/office/drawing/2014/main" id="{9F5BE422-855C-4E55-09FE-73A6ECCF9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931824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Words>
  <Application>Microsoft Office PowerPoint</Application>
  <PresentationFormat>Custom</PresentationFormat>
  <Paragraphs>123</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Poppins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Andreas Hildebrandt</cp:lastModifiedBy>
  <cp:revision>77</cp:revision>
  <dcterms:created xsi:type="dcterms:W3CDTF">2006-08-16T00:00:00Z</dcterms:created>
  <dcterms:modified xsi:type="dcterms:W3CDTF">2024-02-28T08:31:38Z</dcterms:modified>
  <dc:identifier>DAF46_f-Pm0</dc:identifier>
</cp:coreProperties>
</file>